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30"/>
  </p:notesMasterIdLst>
  <p:sldIdLst>
    <p:sldId id="256" r:id="rId3"/>
    <p:sldId id="258" r:id="rId4"/>
    <p:sldId id="259" r:id="rId5"/>
    <p:sldId id="260" r:id="rId6"/>
    <p:sldId id="261" r:id="rId7"/>
    <p:sldId id="262" r:id="rId8"/>
    <p:sldId id="278" r:id="rId9"/>
    <p:sldId id="285" r:id="rId10"/>
    <p:sldId id="286" r:id="rId11"/>
    <p:sldId id="284" r:id="rId12"/>
    <p:sldId id="282" r:id="rId13"/>
    <p:sldId id="283" r:id="rId14"/>
    <p:sldId id="279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1" r:id="rId23"/>
    <p:sldId id="281" r:id="rId24"/>
    <p:sldId id="274" r:id="rId25"/>
    <p:sldId id="257" r:id="rId26"/>
    <p:sldId id="275" r:id="rId27"/>
    <p:sldId id="276" r:id="rId28"/>
    <p:sldId id="277" r:id="rId29"/>
  </p:sldIdLst>
  <p:sldSz cx="9144000" cy="5143500" type="screen16x9"/>
  <p:notesSz cx="6858000" cy="9144000"/>
  <p:embeddedFontLst>
    <p:embeddedFont>
      <p:font typeface="Titillium Web" panose="020B0604020202020204" charset="0"/>
      <p:regular r:id="rId31"/>
      <p:bold r:id="rId32"/>
      <p:italic r:id="rId33"/>
      <p:boldItalic r:id="rId34"/>
    </p:embeddedFon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  <p:embeddedFont>
      <p:font typeface="Comfortaa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02" autoAdjust="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75495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698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ceb6d7f5_2_210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47ceb6d7f5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5146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7ceb6d7f5_2_2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47ceb6d7f5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589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7ceb6d7f5_2_23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47ceb6d7f5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327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7ceb6d7f5_2_248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47ceb6d7f5_2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217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7ceb6d7f5_2_258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47ceb6d7f5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8699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7ceb6d7f5_2_270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47ceb6d7f5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9971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7ceb6d7f5_2_30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47ceb6d7f5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050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7ceb6d7f5_2_372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47ceb6d7f5_2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787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7ceb6d7f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7ceb6d7f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156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7ceb6d7f5_2_403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g47ceb6d7f5_2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932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783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7ceb6d7f5_2_420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47ceb6d7f5_2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2469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7ceb6d7f5_2_381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47ceb6d7f5_2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233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073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7ceb6d7f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7ceb6d7f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6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993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ceb6d7f5_2_5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47ceb6d7f5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60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Chiedere quanti conoscono il termine data</a:t>
            </a:r>
            <a:r>
              <a:rPr lang="it-IT" baseline="0" dirty="0" smtClean="0"/>
              <a:t> science, se sanno cos’è e cosa pensano possa essere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9919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9219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7ceb6d7f5_2_191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47ceb6d7f5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810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19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19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5" name="Google Shape;95;p19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5;p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Google Shape;50;p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.jp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-roz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5.jpg"/><Relationship Id="rId3" Type="http://schemas.openxmlformats.org/officeDocument/2006/relationships/image" Target="../media/image3.jp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jpg"/><Relationship Id="rId11" Type="http://schemas.openxmlformats.org/officeDocument/2006/relationships/image" Target="../media/image63.jpg"/><Relationship Id="rId5" Type="http://schemas.openxmlformats.org/officeDocument/2006/relationships/image" Target="../media/image57.jpg"/><Relationship Id="rId10" Type="http://schemas.openxmlformats.org/officeDocument/2006/relationships/image" Target="../media/image62.jpg"/><Relationship Id="rId4" Type="http://schemas.openxmlformats.org/officeDocument/2006/relationships/image" Target="../media/image34.jp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.jpg"/><Relationship Id="rId7" Type="http://schemas.openxmlformats.org/officeDocument/2006/relationships/image" Target="../media/image7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facebook.com/rladiesbari/" TargetMode="External"/><Relationship Id="rId5" Type="http://schemas.openxmlformats.org/officeDocument/2006/relationships/hyperlink" Target="http://www.meetup.com/R-Ladies-Bari/" TargetMode="External"/><Relationship Id="rId4" Type="http://schemas.openxmlformats.org/officeDocument/2006/relationships/hyperlink" Target="https://twitter.com/RladiesBari" TargetMode="External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queiroz.shinyapps.io/rshinylad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761999" y="2851325"/>
            <a:ext cx="8200417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88398A"/>
                </a:solidFill>
              </a:rPr>
              <a:t>Data science: </a:t>
            </a:r>
            <a:r>
              <a:rPr lang="en" b="0" dirty="0" smtClean="0">
                <a:solidFill>
                  <a:srgbClr val="88398A"/>
                </a:solidFill>
              </a:rPr>
              <a:t>cambia la tua vita con </a:t>
            </a:r>
            <a:r>
              <a:rPr lang="it-IT" b="0" dirty="0" smtClean="0">
                <a:solidFill>
                  <a:srgbClr val="88398A"/>
                </a:solidFill>
              </a:rPr>
              <a:t>I</a:t>
            </a:r>
            <a:r>
              <a:rPr lang="en" b="0" dirty="0" smtClean="0">
                <a:solidFill>
                  <a:srgbClr val="88398A"/>
                </a:solidFill>
              </a:rPr>
              <a:t> dati</a:t>
            </a:r>
            <a:endParaRPr sz="2400" dirty="0"/>
          </a:p>
        </p:txBody>
      </p:sp>
      <p:sp>
        <p:nvSpPr>
          <p:cNvPr id="117" name="Google Shape;117;p21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  <p:sp>
        <p:nvSpPr>
          <p:cNvPr id="4" name="Rettangolo 3"/>
          <p:cNvSpPr/>
          <p:nvPr/>
        </p:nvSpPr>
        <p:spPr>
          <a:xfrm>
            <a:off x="6559685" y="4437362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buSzPts val="1100"/>
            </a:pPr>
            <a:r>
              <a:rPr lang="it-IT" sz="2000" dirty="0">
                <a:solidFill>
                  <a:srgbClr val="88398A"/>
                </a:solidFill>
                <a:latin typeface="Helvetica Neue"/>
                <a:sym typeface="Helvetica Neue"/>
              </a:rPr>
              <a:t>R-Ladies Bari</a:t>
            </a:r>
          </a:p>
          <a:p>
            <a:pPr lvl="0">
              <a:buClr>
                <a:srgbClr val="88398A"/>
              </a:buClr>
              <a:buSzPts val="4800"/>
            </a:pPr>
            <a:r>
              <a:rPr lang="it-IT" sz="2400" b="1" dirty="0">
                <a:solidFill>
                  <a:srgbClr val="88398A"/>
                </a:solidFill>
                <a:latin typeface="Helvetica Neue"/>
                <a:sym typeface="Helvetica Neue"/>
              </a:rPr>
              <a:t>8 Marzo 2019</a:t>
            </a:r>
            <a:endParaRPr lang="it-IT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92024" y="422500"/>
            <a:ext cx="4485189" cy="857400"/>
          </a:xfrm>
        </p:spPr>
        <p:txBody>
          <a:bodyPr/>
          <a:lstStyle/>
          <a:p>
            <a:r>
              <a:rPr lang="it-IT" dirty="0" smtClean="0"/>
              <a:t>Data Science </a:t>
            </a:r>
            <a:r>
              <a:rPr lang="it-IT" dirty="0" err="1" smtClean="0"/>
              <a:t>workflow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3" y="1506457"/>
            <a:ext cx="8038149" cy="31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2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4" t="22694" r="1924" b="43541"/>
          <a:stretch/>
        </p:blipFill>
        <p:spPr>
          <a:xfrm>
            <a:off x="5545422" y="262270"/>
            <a:ext cx="1953791" cy="272910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0" dirty="0" smtClean="0"/>
              <a:t>Il</a:t>
            </a:r>
            <a:r>
              <a:rPr lang="it-IT" dirty="0" smtClean="0"/>
              <a:t> Data </a:t>
            </a:r>
            <a:r>
              <a:rPr lang="it-IT" dirty="0" err="1" smtClean="0"/>
              <a:t>Scientist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b="0" dirty="0" smtClean="0"/>
              <a:t>Moderno</a:t>
            </a:r>
            <a:endParaRPr lang="it-IT" b="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4" t="27213" r="35523" b="10088"/>
          <a:stretch/>
        </p:blipFill>
        <p:spPr>
          <a:xfrm>
            <a:off x="4117271" y="262270"/>
            <a:ext cx="1309920" cy="403871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2" t="60957" r="3194" b="10088"/>
          <a:stretch/>
        </p:blipFill>
        <p:spPr>
          <a:xfrm>
            <a:off x="7254087" y="2240319"/>
            <a:ext cx="1832620" cy="229221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" t="61170" r="63843" b="13506"/>
          <a:stretch/>
        </p:blipFill>
        <p:spPr>
          <a:xfrm>
            <a:off x="1901641" y="2709881"/>
            <a:ext cx="2138561" cy="218488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22780" r="65140" b="46780"/>
          <a:stretch/>
        </p:blipFill>
        <p:spPr>
          <a:xfrm>
            <a:off x="50634" y="1648286"/>
            <a:ext cx="1831273" cy="24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03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Un mondo di strumenti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6" y="2213192"/>
            <a:ext cx="1837227" cy="94770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7" y="3187246"/>
            <a:ext cx="1519838" cy="154263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53" y="2731781"/>
            <a:ext cx="3108752" cy="163209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2" y="1701154"/>
            <a:ext cx="976448" cy="109303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77" y="1231019"/>
            <a:ext cx="1392725" cy="92848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26" y="3690420"/>
            <a:ext cx="2432646" cy="155275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52" y="2344142"/>
            <a:ext cx="1689412" cy="75900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71" y="1528625"/>
            <a:ext cx="1716618" cy="70408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56" y="89003"/>
            <a:ext cx="1726654" cy="96724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56" y="1331498"/>
            <a:ext cx="2808984" cy="727527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29" y="3933965"/>
            <a:ext cx="2809343" cy="1102667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01" y="329955"/>
            <a:ext cx="1750618" cy="50603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27" y="2660093"/>
            <a:ext cx="1750617" cy="65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4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61999" y="2851325"/>
            <a:ext cx="6066397" cy="1159800"/>
          </a:xfrm>
        </p:spPr>
        <p:txBody>
          <a:bodyPr/>
          <a:lstStyle/>
          <a:p>
            <a:r>
              <a:rPr lang="it-IT" dirty="0" smtClean="0"/>
              <a:t>R for Data Science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292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6" name="Google Shape;186;p28"/>
          <p:cNvSpPr txBox="1"/>
          <p:nvPr/>
        </p:nvSpPr>
        <p:spPr>
          <a:xfrm>
            <a:off x="1154900" y="321475"/>
            <a:ext cx="6667500" cy="1644300"/>
          </a:xfrm>
          <a:prstGeom prst="rect">
            <a:avLst/>
          </a:prstGeom>
          <a:noFill/>
          <a:ln w="24375" cap="flat" cmpd="sng">
            <a:solidFill>
              <a:srgbClr val="645D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latin typeface="Verdana"/>
                <a:ea typeface="Verdana"/>
                <a:cs typeface="Verdana"/>
                <a:sym typeface="Verdana"/>
              </a:rPr>
              <a:t>R</a:t>
            </a:r>
            <a:r>
              <a:rPr lang="en" sz="1400">
                <a:latin typeface="Verdana"/>
                <a:ea typeface="Verdana"/>
                <a:cs typeface="Verdana"/>
                <a:sym typeface="Verdana"/>
              </a:rPr>
              <a:t> è un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software </a:t>
            </a:r>
            <a:r>
              <a:rPr lang="en" sz="1400">
                <a:latin typeface="Verdana"/>
                <a:ea typeface="Verdana"/>
                <a:cs typeface="Verdana"/>
                <a:sym typeface="Verdana"/>
              </a:rPr>
              <a:t>statistico </a:t>
            </a:r>
            <a:r>
              <a:rPr lang="en" sz="1400" b="1">
                <a:latin typeface="Verdana"/>
                <a:ea typeface="Verdana"/>
                <a:cs typeface="Verdana"/>
                <a:sym typeface="Verdana"/>
              </a:rPr>
              <a:t>open-source</a:t>
            </a:r>
            <a:r>
              <a:rPr lang="en" sz="1400">
                <a:latin typeface="Verdana"/>
                <a:ea typeface="Verdana"/>
                <a:cs typeface="Verdana"/>
                <a:sym typeface="Verdana"/>
              </a:rPr>
              <a:t> che permette di elaborare dati, eseguire calcoli dai più semplici ai più complessi, ottenere rappresentazioni grafiche e molto altro ancora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E’ composto da una serie di </a:t>
            </a:r>
            <a:r>
              <a:rPr lang="en" sz="1400" i="1">
                <a:latin typeface="Verdana"/>
                <a:ea typeface="Verdana"/>
                <a:cs typeface="Verdana"/>
                <a:sym typeface="Verdana"/>
              </a:rPr>
              <a:t>packages</a:t>
            </a:r>
            <a:r>
              <a:rPr lang="en" sz="14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che prevedono funzioni per modellare, visualizzare e analizzare i dati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2054351" y="2091957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28"/>
          <p:cNvSpPr txBox="1"/>
          <p:nvPr/>
        </p:nvSpPr>
        <p:spPr>
          <a:xfrm>
            <a:off x="2118741" y="3089707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3148583" y="2091957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0" name="Google Shape;190;p28"/>
          <p:cNvSpPr txBox="1"/>
          <p:nvPr/>
        </p:nvSpPr>
        <p:spPr>
          <a:xfrm>
            <a:off x="3259073" y="3089707"/>
            <a:ext cx="7983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4242815" y="2091957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28"/>
          <p:cNvSpPr txBox="1"/>
          <p:nvPr/>
        </p:nvSpPr>
        <p:spPr>
          <a:xfrm>
            <a:off x="4451350" y="3010810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5337047" y="2091957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28"/>
          <p:cNvSpPr txBox="1"/>
          <p:nvPr/>
        </p:nvSpPr>
        <p:spPr>
          <a:xfrm>
            <a:off x="5427090" y="3010810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6431279" y="2091957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" name="Google Shape;196;p28"/>
          <p:cNvSpPr txBox="1"/>
          <p:nvPr/>
        </p:nvSpPr>
        <p:spPr>
          <a:xfrm>
            <a:off x="6594729" y="3089707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583793" y="26403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458723" y="4032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57B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9" name="Google Shape;199;p28"/>
          <p:cNvSpPr/>
          <p:nvPr/>
        </p:nvSpPr>
        <p:spPr>
          <a:xfrm>
            <a:off x="437387" y="25227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57B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0" name="Google Shape;200;p2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6" name="Google Shape;206;p29"/>
          <p:cNvSpPr/>
          <p:nvPr/>
        </p:nvSpPr>
        <p:spPr>
          <a:xfrm>
            <a:off x="243852" y="410975"/>
            <a:ext cx="1238212" cy="1548764"/>
          </a:xfrm>
          <a:custGeom>
            <a:avLst/>
            <a:gdLst/>
            <a:ahLst/>
            <a:cxnLst/>
            <a:rect l="l" t="t" r="r" b="b"/>
            <a:pathLst>
              <a:path w="1051560" h="1548764" extrusionOk="0">
                <a:moveTo>
                  <a:pt x="0" y="0"/>
                </a:moveTo>
                <a:lnTo>
                  <a:pt x="0" y="1548384"/>
                </a:lnTo>
                <a:lnTo>
                  <a:pt x="1051560" y="1285494"/>
                </a:lnTo>
                <a:lnTo>
                  <a:pt x="1051560" y="262890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7" name="Google Shape;207;p29"/>
          <p:cNvSpPr txBox="1"/>
          <p:nvPr/>
        </p:nvSpPr>
        <p:spPr>
          <a:xfrm>
            <a:off x="270507" y="898179"/>
            <a:ext cx="11826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Visualization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5407938" y="1673980"/>
            <a:ext cx="1823335" cy="15289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29"/>
          <p:cNvSpPr/>
          <p:nvPr/>
        </p:nvSpPr>
        <p:spPr>
          <a:xfrm>
            <a:off x="6358128" y="2496277"/>
            <a:ext cx="2407920" cy="10441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29"/>
          <p:cNvSpPr/>
          <p:nvPr/>
        </p:nvSpPr>
        <p:spPr>
          <a:xfrm>
            <a:off x="6226034" y="3758387"/>
            <a:ext cx="1016932" cy="38365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1" name="Google Shape;211;p29"/>
          <p:cNvSpPr/>
          <p:nvPr/>
        </p:nvSpPr>
        <p:spPr>
          <a:xfrm>
            <a:off x="4736591" y="3540452"/>
            <a:ext cx="670560" cy="74583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2" name="Google Shape;212;p29"/>
          <p:cNvSpPr/>
          <p:nvPr/>
        </p:nvSpPr>
        <p:spPr>
          <a:xfrm>
            <a:off x="3346703" y="2225341"/>
            <a:ext cx="1694688" cy="102895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3" name="Google Shape;213;p29"/>
          <p:cNvSpPr/>
          <p:nvPr/>
        </p:nvSpPr>
        <p:spPr>
          <a:xfrm>
            <a:off x="3067444" y="3870605"/>
            <a:ext cx="1429245" cy="17735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29"/>
          <p:cNvSpPr/>
          <p:nvPr/>
        </p:nvSpPr>
        <p:spPr>
          <a:xfrm>
            <a:off x="1085088" y="1872208"/>
            <a:ext cx="1761744" cy="175957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29"/>
          <p:cNvSpPr/>
          <p:nvPr/>
        </p:nvSpPr>
        <p:spPr>
          <a:xfrm>
            <a:off x="1450144" y="3830777"/>
            <a:ext cx="1186375" cy="25795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6" name="Google Shape;216;p2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2" name="Google Shape;222;p30"/>
          <p:cNvSpPr/>
          <p:nvPr/>
        </p:nvSpPr>
        <p:spPr>
          <a:xfrm>
            <a:off x="243840" y="410972"/>
            <a:ext cx="1051560" cy="1546855"/>
          </a:xfrm>
          <a:custGeom>
            <a:avLst/>
            <a:gdLst/>
            <a:ahLst/>
            <a:cxnLst/>
            <a:rect l="l" t="t" r="r" b="b"/>
            <a:pathLst>
              <a:path w="1051560" h="1548764" extrusionOk="0">
                <a:moveTo>
                  <a:pt x="0" y="0"/>
                </a:moveTo>
                <a:lnTo>
                  <a:pt x="0" y="1548384"/>
                </a:lnTo>
                <a:lnTo>
                  <a:pt x="1051560" y="1285494"/>
                </a:lnTo>
                <a:lnTo>
                  <a:pt x="1051560" y="262890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" name="Google Shape;223;p30"/>
          <p:cNvSpPr txBox="1"/>
          <p:nvPr/>
        </p:nvSpPr>
        <p:spPr>
          <a:xfrm>
            <a:off x="297891" y="1022104"/>
            <a:ext cx="944244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1511827" y="198401"/>
            <a:ext cx="3038100" cy="2955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5" name="Google Shape;225;p30"/>
          <p:cNvSpPr/>
          <p:nvPr/>
        </p:nvSpPr>
        <p:spPr>
          <a:xfrm>
            <a:off x="3549035" y="3018599"/>
            <a:ext cx="2261700" cy="2124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6" name="Google Shape;226;p30"/>
          <p:cNvSpPr/>
          <p:nvPr/>
        </p:nvSpPr>
        <p:spPr>
          <a:xfrm>
            <a:off x="769620" y="4002716"/>
            <a:ext cx="630056" cy="32030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7" name="Google Shape;227;p30"/>
          <p:cNvSpPr/>
          <p:nvPr/>
        </p:nvSpPr>
        <p:spPr>
          <a:xfrm>
            <a:off x="5010278" y="439002"/>
            <a:ext cx="2734800" cy="2714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8" name="Google Shape;228;p30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31"/>
          <p:cNvSpPr/>
          <p:nvPr/>
        </p:nvSpPr>
        <p:spPr>
          <a:xfrm>
            <a:off x="243846" y="4161480"/>
            <a:ext cx="1398900" cy="37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5" name="Google Shape;235;p31"/>
          <p:cNvSpPr/>
          <p:nvPr/>
        </p:nvSpPr>
        <p:spPr>
          <a:xfrm>
            <a:off x="243842" y="4551200"/>
            <a:ext cx="1926300" cy="34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6" name="Google Shape;236;p31"/>
          <p:cNvSpPr/>
          <p:nvPr/>
        </p:nvSpPr>
        <p:spPr>
          <a:xfrm>
            <a:off x="1766000" y="192028"/>
            <a:ext cx="2541300" cy="289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7" name="Google Shape;237;p31"/>
          <p:cNvSpPr/>
          <p:nvPr/>
        </p:nvSpPr>
        <p:spPr>
          <a:xfrm>
            <a:off x="4926550" y="267655"/>
            <a:ext cx="2871000" cy="2259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8" name="Google Shape;238;p31"/>
          <p:cNvSpPr/>
          <p:nvPr/>
        </p:nvSpPr>
        <p:spPr>
          <a:xfrm>
            <a:off x="243852" y="410975"/>
            <a:ext cx="1230325" cy="1548764"/>
          </a:xfrm>
          <a:custGeom>
            <a:avLst/>
            <a:gdLst/>
            <a:ahLst/>
            <a:cxnLst/>
            <a:rect l="l" t="t" r="r" b="b"/>
            <a:pathLst>
              <a:path w="1051560" h="1548764" extrusionOk="0">
                <a:moveTo>
                  <a:pt x="0" y="0"/>
                </a:moveTo>
                <a:lnTo>
                  <a:pt x="0" y="1548384"/>
                </a:lnTo>
                <a:lnTo>
                  <a:pt x="1051560" y="1285494"/>
                </a:lnTo>
                <a:lnTo>
                  <a:pt x="1051560" y="262890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9" name="Google Shape;239;p31"/>
          <p:cNvSpPr txBox="1"/>
          <p:nvPr/>
        </p:nvSpPr>
        <p:spPr>
          <a:xfrm>
            <a:off x="411165" y="894247"/>
            <a:ext cx="8184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Machine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marL="368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learning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4701302" y="2653199"/>
            <a:ext cx="3816000" cy="2485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1" name="Google Shape;241;p31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7" name="Google Shape;247;p32"/>
          <p:cNvSpPr/>
          <p:nvPr/>
        </p:nvSpPr>
        <p:spPr>
          <a:xfrm>
            <a:off x="243852" y="410975"/>
            <a:ext cx="1259243" cy="1548764"/>
          </a:xfrm>
          <a:custGeom>
            <a:avLst/>
            <a:gdLst/>
            <a:ahLst/>
            <a:cxnLst/>
            <a:rect l="l" t="t" r="r" b="b"/>
            <a:pathLst>
              <a:path w="1051560" h="1548764" extrusionOk="0">
                <a:moveTo>
                  <a:pt x="0" y="0"/>
                </a:moveTo>
                <a:lnTo>
                  <a:pt x="0" y="1548384"/>
                </a:lnTo>
                <a:lnTo>
                  <a:pt x="1051560" y="1285494"/>
                </a:lnTo>
                <a:lnTo>
                  <a:pt x="1051560" y="262890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8" name="Google Shape;248;p32"/>
          <p:cNvSpPr txBox="1"/>
          <p:nvPr/>
        </p:nvSpPr>
        <p:spPr>
          <a:xfrm>
            <a:off x="286672" y="946837"/>
            <a:ext cx="11694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508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Web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applicazioni</a:t>
            </a:r>
            <a:endParaRPr sz="14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978392" y="3287771"/>
            <a:ext cx="1639800" cy="1548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0" name="Google Shape;250;p32"/>
          <p:cNvSpPr/>
          <p:nvPr/>
        </p:nvSpPr>
        <p:spPr>
          <a:xfrm>
            <a:off x="2191053" y="410973"/>
            <a:ext cx="3809400" cy="200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1" name="Google Shape;251;p32"/>
          <p:cNvSpPr/>
          <p:nvPr/>
        </p:nvSpPr>
        <p:spPr>
          <a:xfrm>
            <a:off x="4742150" y="2490304"/>
            <a:ext cx="3809400" cy="2653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2" name="Google Shape;252;p32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8" name="Google Shape;258;p33"/>
          <p:cNvSpPr/>
          <p:nvPr/>
        </p:nvSpPr>
        <p:spPr>
          <a:xfrm>
            <a:off x="243851" y="410975"/>
            <a:ext cx="1112025" cy="1548764"/>
          </a:xfrm>
          <a:custGeom>
            <a:avLst/>
            <a:gdLst/>
            <a:ahLst/>
            <a:cxnLst/>
            <a:rect l="l" t="t" r="r" b="b"/>
            <a:pathLst>
              <a:path w="1051560" h="1548764" extrusionOk="0">
                <a:moveTo>
                  <a:pt x="0" y="0"/>
                </a:moveTo>
                <a:lnTo>
                  <a:pt x="0" y="1548384"/>
                </a:lnTo>
                <a:lnTo>
                  <a:pt x="1051560" y="1285494"/>
                </a:lnTo>
                <a:lnTo>
                  <a:pt x="1051560" y="262890"/>
                </a:lnTo>
                <a:lnTo>
                  <a:pt x="0" y="0"/>
                </a:lnTo>
                <a:close/>
              </a:path>
            </a:pathLst>
          </a:custGeom>
          <a:solidFill>
            <a:srgbClr val="8A81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9" name="Google Shape;259;p33"/>
          <p:cNvSpPr/>
          <p:nvPr/>
        </p:nvSpPr>
        <p:spPr>
          <a:xfrm>
            <a:off x="5580888" y="1202474"/>
            <a:ext cx="2807207" cy="18052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0" name="Google Shape;260;p33"/>
          <p:cNvSpPr txBox="1"/>
          <p:nvPr/>
        </p:nvSpPr>
        <p:spPr>
          <a:xfrm>
            <a:off x="371051" y="1070800"/>
            <a:ext cx="9129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Reporting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1044615" y="3339722"/>
            <a:ext cx="1154700" cy="710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2" name="Google Shape;262;p33"/>
          <p:cNvSpPr/>
          <p:nvPr/>
        </p:nvSpPr>
        <p:spPr>
          <a:xfrm>
            <a:off x="1027175" y="4102594"/>
            <a:ext cx="782100" cy="249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3" name="Google Shape;263;p33"/>
          <p:cNvSpPr/>
          <p:nvPr/>
        </p:nvSpPr>
        <p:spPr>
          <a:xfrm>
            <a:off x="2398776" y="1345554"/>
            <a:ext cx="2395728" cy="25145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4" name="Google Shape;264;p33"/>
          <p:cNvSpPr/>
          <p:nvPr/>
        </p:nvSpPr>
        <p:spPr>
          <a:xfrm>
            <a:off x="4069079" y="2319711"/>
            <a:ext cx="2581655" cy="174739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3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ctrTitle" idx="4294967295"/>
          </p:nvPr>
        </p:nvSpPr>
        <p:spPr>
          <a:xfrm>
            <a:off x="2157475" y="321675"/>
            <a:ext cx="6655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8398A"/>
                </a:solidFill>
              </a:rPr>
              <a:t>Chi sono le RLadies?</a:t>
            </a:r>
            <a:endParaRPr sz="3600">
              <a:solidFill>
                <a:srgbClr val="88398A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4294967295"/>
          </p:nvPr>
        </p:nvSpPr>
        <p:spPr>
          <a:xfrm>
            <a:off x="609600" y="984675"/>
            <a:ext cx="8813400" cy="5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Community fondata dalla statista </a:t>
            </a:r>
            <a:r>
              <a:rPr lang="en" b="1" u="sng">
                <a:solidFill>
                  <a:schemeClr val="hlink"/>
                </a:solidFill>
                <a:hlinkClick r:id="rId3"/>
              </a:rPr>
              <a:t>Gabriela de Queiroz</a:t>
            </a:r>
            <a:r>
              <a:rPr lang="en"/>
              <a:t>, San Francisco, 2012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ctrTitle" idx="4294967295"/>
          </p:nvPr>
        </p:nvSpPr>
        <p:spPr>
          <a:xfrm>
            <a:off x="75600" y="2661800"/>
            <a:ext cx="6655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8398A"/>
                </a:solidFill>
              </a:rPr>
              <a:t>MISSION </a:t>
            </a:r>
            <a:endParaRPr sz="3600">
              <a:solidFill>
                <a:srgbClr val="88398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88398A"/>
                </a:solidFill>
              </a:rPr>
              <a:t>https://rladies.org/about-us/</a:t>
            </a:r>
            <a:br>
              <a:rPr lang="en" sz="1200" b="0">
                <a:solidFill>
                  <a:srgbClr val="88398A"/>
                </a:solidFill>
              </a:rPr>
            </a:br>
            <a:endParaRPr sz="1200" b="0">
              <a:solidFill>
                <a:srgbClr val="88398A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1275"/>
            <a:ext cx="9144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682751" y="805971"/>
            <a:ext cx="0" cy="1362710"/>
          </a:xfrm>
          <a:custGeom>
            <a:avLst/>
            <a:gdLst/>
            <a:ahLst/>
            <a:cxnLst/>
            <a:rect l="l" t="t" r="r" b="b"/>
            <a:pathLst>
              <a:path w="120000" h="1362710" extrusionOk="0">
                <a:moveTo>
                  <a:pt x="0" y="0"/>
                </a:moveTo>
                <a:lnTo>
                  <a:pt x="0" y="1362455"/>
                </a:lnTo>
              </a:path>
            </a:pathLst>
          </a:custGeom>
          <a:noFill/>
          <a:ln w="54850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2" name="Google Shape;272;p34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3" name="Google Shape;273;p34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981557" y="649573"/>
            <a:ext cx="2581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 b="1" i="0"/>
              <a:t>Perchè usare R?</a:t>
            </a:r>
            <a:endParaRPr sz="36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/>
          </a:p>
        </p:txBody>
      </p:sp>
      <p:sp>
        <p:nvSpPr>
          <p:cNvPr id="275" name="Google Shape;275;p34"/>
          <p:cNvSpPr txBox="1"/>
          <p:nvPr/>
        </p:nvSpPr>
        <p:spPr>
          <a:xfrm>
            <a:off x="981557" y="1908367"/>
            <a:ext cx="4078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1. E’ </a:t>
            </a:r>
            <a:r>
              <a:rPr lang="en" sz="1800" b="1">
                <a:latin typeface="Verdana"/>
                <a:ea typeface="Verdana"/>
                <a:cs typeface="Verdana"/>
                <a:sym typeface="Verdana"/>
              </a:rPr>
              <a:t>open source</a:t>
            </a: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!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281607" y="2724605"/>
            <a:ext cx="1478400" cy="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Verdana"/>
                <a:ea typeface="Verdana"/>
                <a:cs typeface="Verdana"/>
                <a:sym typeface="Verdana"/>
              </a:rPr>
              <a:t>2. E’ molto popolare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47344" y="4564542"/>
            <a:ext cx="1152000" cy="1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Verdana"/>
                <a:ea typeface="Verdana"/>
                <a:cs typeface="Verdana"/>
                <a:sym typeface="Verdana"/>
              </a:rPr>
              <a:t>*2017 KDnuggets survey</a:t>
            </a:r>
            <a:endParaRPr sz="800" dirty="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4009716" y="406635"/>
            <a:ext cx="3264145" cy="3280798"/>
            <a:chOff x="3493649" y="406635"/>
            <a:chExt cx="3264145" cy="3280798"/>
          </a:xfrm>
        </p:grpSpPr>
        <p:sp>
          <p:nvSpPr>
            <p:cNvPr id="270" name="Google Shape;270;p34"/>
            <p:cNvSpPr/>
            <p:nvPr/>
          </p:nvSpPr>
          <p:spPr>
            <a:xfrm>
              <a:off x="3493649" y="406635"/>
              <a:ext cx="3264145" cy="328079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3493649" y="1349084"/>
              <a:ext cx="3082249" cy="216535"/>
            </a:xfrm>
            <a:custGeom>
              <a:avLst/>
              <a:gdLst/>
              <a:ahLst/>
              <a:cxnLst/>
              <a:rect l="l" t="t" r="r" b="b"/>
              <a:pathLst>
                <a:path w="3602990" h="216535" extrusionOk="0">
                  <a:moveTo>
                    <a:pt x="3566668" y="0"/>
                  </a:moveTo>
                  <a:lnTo>
                    <a:pt x="36068" y="0"/>
                  </a:lnTo>
                  <a:lnTo>
                    <a:pt x="22020" y="2831"/>
                  </a:lnTo>
                  <a:lnTo>
                    <a:pt x="10556" y="10556"/>
                  </a:lnTo>
                  <a:lnTo>
                    <a:pt x="2831" y="22020"/>
                  </a:lnTo>
                  <a:lnTo>
                    <a:pt x="0" y="36068"/>
                  </a:lnTo>
                  <a:lnTo>
                    <a:pt x="0" y="180340"/>
                  </a:lnTo>
                  <a:lnTo>
                    <a:pt x="2831" y="194387"/>
                  </a:lnTo>
                  <a:lnTo>
                    <a:pt x="10556" y="205851"/>
                  </a:lnTo>
                  <a:lnTo>
                    <a:pt x="22020" y="213576"/>
                  </a:lnTo>
                  <a:lnTo>
                    <a:pt x="36068" y="216408"/>
                  </a:lnTo>
                  <a:lnTo>
                    <a:pt x="3566668" y="216408"/>
                  </a:lnTo>
                  <a:lnTo>
                    <a:pt x="3580715" y="213576"/>
                  </a:lnTo>
                  <a:lnTo>
                    <a:pt x="3592179" y="205851"/>
                  </a:lnTo>
                  <a:lnTo>
                    <a:pt x="3599904" y="194387"/>
                  </a:lnTo>
                  <a:lnTo>
                    <a:pt x="3602736" y="180340"/>
                  </a:lnTo>
                  <a:lnTo>
                    <a:pt x="3602736" y="36068"/>
                  </a:lnTo>
                  <a:lnTo>
                    <a:pt x="3599904" y="22020"/>
                  </a:lnTo>
                  <a:lnTo>
                    <a:pt x="3592179" y="10556"/>
                  </a:lnTo>
                  <a:lnTo>
                    <a:pt x="3580715" y="2831"/>
                  </a:lnTo>
                  <a:lnTo>
                    <a:pt x="3566668" y="0"/>
                  </a:lnTo>
                  <a:close/>
                </a:path>
              </a:pathLst>
            </a:custGeom>
            <a:solidFill>
              <a:srgbClr val="FFFF00">
                <a:alpha val="1569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" name="Google Shape;284;p35"/>
          <p:cNvSpPr txBox="1"/>
          <p:nvPr/>
        </p:nvSpPr>
        <p:spPr>
          <a:xfrm>
            <a:off x="3366202" y="4030181"/>
            <a:ext cx="2237105" cy="847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Verdana"/>
                <a:ea typeface="Verdana"/>
                <a:cs typeface="Verdana"/>
                <a:sym typeface="Verdana"/>
              </a:rPr>
              <a:t>3. E’ tra le principali skill richieste 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5641789" y="2871942"/>
            <a:ext cx="3405111" cy="2233519"/>
            <a:chOff x="5476760" y="2396363"/>
            <a:chExt cx="3405111" cy="2233519"/>
          </a:xfrm>
        </p:grpSpPr>
        <p:sp>
          <p:nvSpPr>
            <p:cNvPr id="12" name="Google Shape;285;p35"/>
            <p:cNvSpPr/>
            <p:nvPr/>
          </p:nvSpPr>
          <p:spPr>
            <a:xfrm>
              <a:off x="5476760" y="2396363"/>
              <a:ext cx="3405111" cy="2233519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286;p35"/>
            <p:cNvSpPr/>
            <p:nvPr/>
          </p:nvSpPr>
          <p:spPr>
            <a:xfrm>
              <a:off x="5553723" y="3663585"/>
              <a:ext cx="2601811" cy="155445"/>
            </a:xfrm>
            <a:custGeom>
              <a:avLst/>
              <a:gdLst/>
              <a:ahLst/>
              <a:cxnLst/>
              <a:rect l="l" t="t" r="r" b="b"/>
              <a:pathLst>
                <a:path w="3602990" h="216535" extrusionOk="0">
                  <a:moveTo>
                    <a:pt x="3566668" y="0"/>
                  </a:moveTo>
                  <a:lnTo>
                    <a:pt x="36068" y="0"/>
                  </a:lnTo>
                  <a:lnTo>
                    <a:pt x="22020" y="2831"/>
                  </a:lnTo>
                  <a:lnTo>
                    <a:pt x="10556" y="10556"/>
                  </a:lnTo>
                  <a:lnTo>
                    <a:pt x="2831" y="22020"/>
                  </a:lnTo>
                  <a:lnTo>
                    <a:pt x="0" y="36068"/>
                  </a:lnTo>
                  <a:lnTo>
                    <a:pt x="0" y="180340"/>
                  </a:lnTo>
                  <a:lnTo>
                    <a:pt x="2831" y="194387"/>
                  </a:lnTo>
                  <a:lnTo>
                    <a:pt x="10556" y="205851"/>
                  </a:lnTo>
                  <a:lnTo>
                    <a:pt x="22020" y="213576"/>
                  </a:lnTo>
                  <a:lnTo>
                    <a:pt x="36068" y="216408"/>
                  </a:lnTo>
                  <a:lnTo>
                    <a:pt x="3566668" y="216408"/>
                  </a:lnTo>
                  <a:lnTo>
                    <a:pt x="3580715" y="213576"/>
                  </a:lnTo>
                  <a:lnTo>
                    <a:pt x="3592179" y="205851"/>
                  </a:lnTo>
                  <a:lnTo>
                    <a:pt x="3599904" y="194387"/>
                  </a:lnTo>
                  <a:lnTo>
                    <a:pt x="3602736" y="180340"/>
                  </a:lnTo>
                  <a:lnTo>
                    <a:pt x="3602736" y="36068"/>
                  </a:lnTo>
                  <a:lnTo>
                    <a:pt x="3599904" y="22020"/>
                  </a:lnTo>
                  <a:lnTo>
                    <a:pt x="3592179" y="10556"/>
                  </a:lnTo>
                  <a:lnTo>
                    <a:pt x="3580715" y="2831"/>
                  </a:lnTo>
                  <a:lnTo>
                    <a:pt x="3566668" y="0"/>
                  </a:lnTo>
                  <a:close/>
                </a:path>
              </a:pathLst>
            </a:custGeom>
            <a:solidFill>
              <a:srgbClr val="FFFF00">
                <a:alpha val="15686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" name="Google Shape;287;p35"/>
          <p:cNvSpPr txBox="1"/>
          <p:nvPr/>
        </p:nvSpPr>
        <p:spPr>
          <a:xfrm>
            <a:off x="247344" y="4878128"/>
            <a:ext cx="2502535" cy="14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latin typeface="Verdana"/>
                <a:ea typeface="Verdana"/>
                <a:cs typeface="Verdana"/>
                <a:sym typeface="Verdana"/>
              </a:rPr>
              <a:t>*2016 CrowdFlower analysis on job position in linkedin</a:t>
            </a:r>
            <a:endParaRPr sz="8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/>
          <p:nvPr/>
        </p:nvSpPr>
        <p:spPr>
          <a:xfrm>
            <a:off x="116551" y="433271"/>
            <a:ext cx="0" cy="1362710"/>
          </a:xfrm>
          <a:custGeom>
            <a:avLst/>
            <a:gdLst/>
            <a:ahLst/>
            <a:cxnLst/>
            <a:rect l="l" t="t" r="r" b="b"/>
            <a:pathLst>
              <a:path w="120000" h="1362710" extrusionOk="0">
                <a:moveTo>
                  <a:pt x="0" y="0"/>
                </a:moveTo>
                <a:lnTo>
                  <a:pt x="0" y="1362455"/>
                </a:lnTo>
              </a:path>
            </a:pathLst>
          </a:custGeom>
          <a:noFill/>
          <a:ln w="54850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3" name="Google Shape;293;p36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4" name="Google Shape;294;p3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5" name="Google Shape;295;p36"/>
          <p:cNvSpPr txBox="1">
            <a:spLocks noGrp="1"/>
          </p:cNvSpPr>
          <p:nvPr>
            <p:ph type="title"/>
          </p:nvPr>
        </p:nvSpPr>
        <p:spPr>
          <a:xfrm>
            <a:off x="415357" y="276873"/>
            <a:ext cx="25818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600" b="1" i="0"/>
              <a:t>Perchè usare R?</a:t>
            </a:r>
            <a:endParaRPr sz="3600"/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i="0"/>
          </a:p>
        </p:txBody>
      </p:sp>
      <p:sp>
        <p:nvSpPr>
          <p:cNvPr id="296" name="Google Shape;296;p36"/>
          <p:cNvSpPr txBox="1"/>
          <p:nvPr/>
        </p:nvSpPr>
        <p:spPr>
          <a:xfrm>
            <a:off x="415357" y="1535667"/>
            <a:ext cx="2682300" cy="1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Verdana"/>
                <a:ea typeface="Verdana"/>
                <a:cs typeface="Verdana"/>
                <a:sym typeface="Verdana"/>
              </a:rPr>
              <a:t>4. R </a:t>
            </a:r>
            <a:r>
              <a:rPr lang="en" sz="1800" b="1" dirty="0">
                <a:latin typeface="Verdana"/>
                <a:ea typeface="Verdana"/>
                <a:cs typeface="Verdana"/>
                <a:sym typeface="Verdana"/>
              </a:rPr>
              <a:t>è molto potente</a:t>
            </a:r>
            <a:r>
              <a:rPr lang="en" sz="1800" dirty="0">
                <a:latin typeface="Verdana"/>
                <a:ea typeface="Verdana"/>
                <a:cs typeface="Verdana"/>
                <a:sym typeface="Verdana"/>
              </a:rPr>
              <a:t>: con R è possibile gestire un’enorme quantità di dati e analizzarli fino a sviluppare app interattive 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3097641" y="185692"/>
            <a:ext cx="2109300" cy="1281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36"/>
          <p:cNvSpPr/>
          <p:nvPr/>
        </p:nvSpPr>
        <p:spPr>
          <a:xfrm>
            <a:off x="6490148" y="1009736"/>
            <a:ext cx="1295400" cy="1333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9" name="Google Shape;299;p36"/>
          <p:cNvSpPr/>
          <p:nvPr/>
        </p:nvSpPr>
        <p:spPr>
          <a:xfrm>
            <a:off x="5017891" y="479924"/>
            <a:ext cx="2115300" cy="1026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0" name="Google Shape;300;p36"/>
          <p:cNvSpPr/>
          <p:nvPr/>
        </p:nvSpPr>
        <p:spPr>
          <a:xfrm>
            <a:off x="5160430" y="1603711"/>
            <a:ext cx="1069800" cy="949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1" name="Google Shape;301;p36"/>
          <p:cNvSpPr/>
          <p:nvPr/>
        </p:nvSpPr>
        <p:spPr>
          <a:xfrm>
            <a:off x="3948739" y="1355845"/>
            <a:ext cx="1246500" cy="1242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2" name="Google Shape;302;p36"/>
          <p:cNvSpPr txBox="1"/>
          <p:nvPr/>
        </p:nvSpPr>
        <p:spPr>
          <a:xfrm>
            <a:off x="1588707" y="4299767"/>
            <a:ext cx="28518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Verdana"/>
                <a:ea typeface="Verdana"/>
                <a:cs typeface="Verdana"/>
                <a:sym typeface="Verdana"/>
              </a:rPr>
              <a:t>5. R ha diverse community </a:t>
            </a:r>
            <a:r>
              <a:rPr lang="en" sz="1800" dirty="0" smtClean="0">
                <a:latin typeface="Verdana"/>
                <a:ea typeface="Verdana"/>
                <a:cs typeface="Verdana"/>
                <a:sym typeface="Verdana"/>
              </a:rPr>
              <a:t>online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3543300" y="4129810"/>
            <a:ext cx="2057400" cy="490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36"/>
          <p:cNvSpPr/>
          <p:nvPr/>
        </p:nvSpPr>
        <p:spPr>
          <a:xfrm>
            <a:off x="5660946" y="3694566"/>
            <a:ext cx="829200" cy="8280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36"/>
          <p:cNvSpPr/>
          <p:nvPr/>
        </p:nvSpPr>
        <p:spPr>
          <a:xfrm>
            <a:off x="6448417" y="3152689"/>
            <a:ext cx="975300" cy="977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6" name="Google Shape;306;p36"/>
          <p:cNvSpPr/>
          <p:nvPr/>
        </p:nvSpPr>
        <p:spPr>
          <a:xfrm>
            <a:off x="6550400" y="4349283"/>
            <a:ext cx="1524000" cy="4749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7" name="Google Shape;307;p36"/>
          <p:cNvSpPr/>
          <p:nvPr/>
        </p:nvSpPr>
        <p:spPr>
          <a:xfrm>
            <a:off x="4082307" y="4551775"/>
            <a:ext cx="2106300" cy="5235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 smtClean="0"/>
              <a:t>Coding</a:t>
            </a:r>
            <a:r>
              <a:rPr lang="it-IT" dirty="0" smtClean="0"/>
              <a:t> in 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823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/>
          <p:nvPr/>
        </p:nvSpPr>
        <p:spPr>
          <a:xfrm>
            <a:off x="8394449" y="198390"/>
            <a:ext cx="542028" cy="431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39"/>
          <p:cNvSpPr txBox="1">
            <a:spLocks noGrp="1"/>
          </p:cNvSpPr>
          <p:nvPr>
            <p:ph type="title"/>
          </p:nvPr>
        </p:nvSpPr>
        <p:spPr>
          <a:xfrm>
            <a:off x="7727316" y="1853299"/>
            <a:ext cx="1416600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0">
                <a:latin typeface="Arial"/>
                <a:ea typeface="Arial"/>
                <a:cs typeface="Arial"/>
                <a:sym typeface="Arial"/>
              </a:rPr>
              <a:t>Be ready  for the  journey!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0" y="2400"/>
            <a:ext cx="6939300" cy="51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39"/>
          <p:cNvSpPr/>
          <p:nvPr/>
        </p:nvSpPr>
        <p:spPr>
          <a:xfrm>
            <a:off x="7102348" y="1932373"/>
            <a:ext cx="576579" cy="502919"/>
          </a:xfrm>
          <a:custGeom>
            <a:avLst/>
            <a:gdLst/>
            <a:ahLst/>
            <a:cxnLst/>
            <a:rect l="l" t="t" r="r" b="b"/>
            <a:pathLst>
              <a:path w="576579" h="502919" extrusionOk="0">
                <a:moveTo>
                  <a:pt x="373760" y="491870"/>
                </a:moveTo>
                <a:lnTo>
                  <a:pt x="373760" y="345694"/>
                </a:lnTo>
                <a:lnTo>
                  <a:pt x="534797" y="205104"/>
                </a:lnTo>
                <a:lnTo>
                  <a:pt x="539496" y="200913"/>
                </a:lnTo>
                <a:lnTo>
                  <a:pt x="543559" y="195325"/>
                </a:lnTo>
                <a:lnTo>
                  <a:pt x="548258" y="189864"/>
                </a:lnTo>
                <a:lnTo>
                  <a:pt x="551433" y="184276"/>
                </a:lnTo>
                <a:lnTo>
                  <a:pt x="558546" y="171831"/>
                </a:lnTo>
                <a:lnTo>
                  <a:pt x="564133" y="157987"/>
                </a:lnTo>
                <a:lnTo>
                  <a:pt x="574421" y="112902"/>
                </a:lnTo>
                <a:lnTo>
                  <a:pt x="576072" y="82422"/>
                </a:lnTo>
                <a:lnTo>
                  <a:pt x="576072" y="68579"/>
                </a:lnTo>
                <a:lnTo>
                  <a:pt x="568959" y="23494"/>
                </a:lnTo>
                <a:lnTo>
                  <a:pt x="561721" y="12445"/>
                </a:lnTo>
                <a:lnTo>
                  <a:pt x="512572" y="762"/>
                </a:lnTo>
                <a:lnTo>
                  <a:pt x="497458" y="0"/>
                </a:lnTo>
                <a:lnTo>
                  <a:pt x="481583" y="0"/>
                </a:lnTo>
                <a:lnTo>
                  <a:pt x="464184" y="762"/>
                </a:lnTo>
                <a:lnTo>
                  <a:pt x="446658" y="1397"/>
                </a:lnTo>
                <a:lnTo>
                  <a:pt x="395097" y="10413"/>
                </a:lnTo>
                <a:lnTo>
                  <a:pt x="364998" y="21462"/>
                </a:lnTo>
                <a:lnTo>
                  <a:pt x="357885" y="24256"/>
                </a:lnTo>
                <a:lnTo>
                  <a:pt x="352298" y="28448"/>
                </a:lnTo>
                <a:lnTo>
                  <a:pt x="345948" y="31876"/>
                </a:lnTo>
                <a:lnTo>
                  <a:pt x="341122" y="36067"/>
                </a:lnTo>
                <a:lnTo>
                  <a:pt x="180085" y="176656"/>
                </a:lnTo>
                <a:lnTo>
                  <a:pt x="12700" y="176656"/>
                </a:lnTo>
                <a:lnTo>
                  <a:pt x="8000" y="177291"/>
                </a:lnTo>
                <a:lnTo>
                  <a:pt x="4825" y="178053"/>
                </a:lnTo>
                <a:lnTo>
                  <a:pt x="1650" y="179450"/>
                </a:lnTo>
                <a:lnTo>
                  <a:pt x="0" y="181482"/>
                </a:lnTo>
                <a:lnTo>
                  <a:pt x="0" y="183514"/>
                </a:lnTo>
                <a:lnTo>
                  <a:pt x="761" y="186308"/>
                </a:lnTo>
                <a:lnTo>
                  <a:pt x="2412" y="189102"/>
                </a:lnTo>
                <a:lnTo>
                  <a:pt x="5587" y="192531"/>
                </a:lnTo>
                <a:lnTo>
                  <a:pt x="84074" y="260476"/>
                </a:lnTo>
                <a:lnTo>
                  <a:pt x="73786" y="269494"/>
                </a:lnTo>
                <a:lnTo>
                  <a:pt x="30987" y="276351"/>
                </a:lnTo>
                <a:lnTo>
                  <a:pt x="26161" y="277748"/>
                </a:lnTo>
                <a:lnTo>
                  <a:pt x="22225" y="279145"/>
                </a:lnTo>
                <a:lnTo>
                  <a:pt x="19811" y="281939"/>
                </a:lnTo>
                <a:lnTo>
                  <a:pt x="18287" y="283971"/>
                </a:lnTo>
                <a:lnTo>
                  <a:pt x="18287" y="286765"/>
                </a:lnTo>
                <a:lnTo>
                  <a:pt x="19050" y="290194"/>
                </a:lnTo>
                <a:lnTo>
                  <a:pt x="20700" y="292988"/>
                </a:lnTo>
                <a:lnTo>
                  <a:pt x="23875" y="296544"/>
                </a:lnTo>
                <a:lnTo>
                  <a:pt x="236474" y="482091"/>
                </a:lnTo>
                <a:lnTo>
                  <a:pt x="240410" y="484885"/>
                </a:lnTo>
                <a:lnTo>
                  <a:pt x="243585" y="486282"/>
                </a:lnTo>
                <a:lnTo>
                  <a:pt x="247523" y="487044"/>
                </a:lnTo>
                <a:lnTo>
                  <a:pt x="250698" y="487044"/>
                </a:lnTo>
                <a:lnTo>
                  <a:pt x="267334" y="438531"/>
                </a:lnTo>
                <a:lnTo>
                  <a:pt x="277749" y="429513"/>
                </a:lnTo>
                <a:lnTo>
                  <a:pt x="355473" y="498094"/>
                </a:lnTo>
                <a:lnTo>
                  <a:pt x="359409" y="500888"/>
                </a:lnTo>
                <a:lnTo>
                  <a:pt x="362584" y="502284"/>
                </a:lnTo>
                <a:lnTo>
                  <a:pt x="365759" y="502919"/>
                </a:lnTo>
                <a:lnTo>
                  <a:pt x="368173" y="502919"/>
                </a:lnTo>
                <a:lnTo>
                  <a:pt x="370585" y="501522"/>
                </a:lnTo>
                <a:lnTo>
                  <a:pt x="372109" y="498728"/>
                </a:lnTo>
                <a:lnTo>
                  <a:pt x="372872" y="495934"/>
                </a:lnTo>
                <a:lnTo>
                  <a:pt x="373760" y="491870"/>
                </a:lnTo>
                <a:close/>
              </a:path>
            </a:pathLst>
          </a:custGeom>
          <a:noFill/>
          <a:ln w="121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8" name="Google Shape;348;p39"/>
          <p:cNvSpPr/>
          <p:nvPr/>
        </p:nvSpPr>
        <p:spPr>
          <a:xfrm>
            <a:off x="7269989" y="2177434"/>
            <a:ext cx="126600" cy="111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9" name="Google Shape;349;p39"/>
          <p:cNvSpPr/>
          <p:nvPr/>
        </p:nvSpPr>
        <p:spPr>
          <a:xfrm>
            <a:off x="7426326" y="2003153"/>
            <a:ext cx="170100" cy="14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5095933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Ringraziamo i nostri partner &amp; host</a:t>
            </a:r>
            <a:endParaRPr sz="3600" dirty="0"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292" y="4110899"/>
            <a:ext cx="1639565" cy="60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3" t="21739" r="24063" b="22800"/>
          <a:stretch/>
        </p:blipFill>
        <p:spPr>
          <a:xfrm>
            <a:off x="1326628" y="2810625"/>
            <a:ext cx="1113164" cy="79766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85" y="115527"/>
            <a:ext cx="1023815" cy="116437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57" y="4140512"/>
            <a:ext cx="2535237" cy="57089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354" y="2618707"/>
            <a:ext cx="1903092" cy="118150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6" t="8053" r="12943"/>
          <a:stretch/>
        </p:blipFill>
        <p:spPr>
          <a:xfrm>
            <a:off x="3651744" y="2152845"/>
            <a:ext cx="1120856" cy="11643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5" name="Google Shape;355;p40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40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7" name="Google Shape;357;p40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i="0" dirty="0" smtClean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 dirty="0" smtClean="0"/>
              <a:t>i passati</a:t>
            </a:r>
            <a:endParaRPr sz="4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9" name="Google Shape;359;p40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0" name="Google Shape;360;p40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" name="Google Shape;361;p40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2" name="Google Shape;362;p40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3" name="Google Shape;363;p40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4" name="Google Shape;364;p40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5" name="Google Shape;365;p40"/>
          <p:cNvSpPr txBox="1"/>
          <p:nvPr/>
        </p:nvSpPr>
        <p:spPr>
          <a:xfrm>
            <a:off x="940097" y="2736525"/>
            <a:ext cx="1679886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873989"/>
                </a:solidFill>
              </a:rPr>
              <a:t>3</a:t>
            </a:r>
            <a:r>
              <a:rPr lang="en" sz="1800" b="1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b="1" dirty="0" smtClean="0">
                <a:solidFill>
                  <a:srgbClr val="873989"/>
                </a:solidFill>
              </a:rPr>
              <a:t>dicembre ‘18</a:t>
            </a:r>
            <a:r>
              <a:rPr lang="en" sz="1800" b="1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800" b="1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Kickoff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0"/>
          <p:cNvSpPr txBox="1"/>
          <p:nvPr/>
        </p:nvSpPr>
        <p:spPr>
          <a:xfrm>
            <a:off x="3691509" y="2725357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873989"/>
                </a:solidFill>
              </a:rPr>
              <a:t>29 Gennaio ‘19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0"/>
          <p:cNvSpPr txBox="1"/>
          <p:nvPr/>
        </p:nvSpPr>
        <p:spPr>
          <a:xfrm>
            <a:off x="6669150" y="2736519"/>
            <a:ext cx="204034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873989"/>
                </a:solidFill>
              </a:rPr>
              <a:t>5 Marzo ’19</a:t>
            </a: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‘Manipolare </a:t>
            </a:r>
            <a:r>
              <a:rPr lang="it-IT" sz="1800" b="1" dirty="0" smtClean="0">
                <a:solidFill>
                  <a:srgbClr val="873989"/>
                </a:solidFill>
              </a:rPr>
              <a:t>i dati con </a:t>
            </a:r>
            <a:r>
              <a:rPr lang="it-IT" sz="1800" b="1" dirty="0" err="1" smtClean="0">
                <a:solidFill>
                  <a:srgbClr val="873989"/>
                </a:solidFill>
              </a:rPr>
              <a:t>Tidyverse</a:t>
            </a:r>
            <a:r>
              <a:rPr lang="it-IT" sz="1800" b="1" dirty="0" smtClean="0">
                <a:solidFill>
                  <a:srgbClr val="873989"/>
                </a:solidFill>
              </a:rPr>
              <a:t>’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381" y="3243983"/>
            <a:ext cx="1232240" cy="174347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97" y="3243983"/>
            <a:ext cx="1261101" cy="178430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>
            <a:off x="594926" y="953067"/>
            <a:ext cx="0" cy="676910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3" name="Google Shape;373;p41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4" name="Google Shape;374;p41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923351" y="172000"/>
            <a:ext cx="387562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i="0" dirty="0"/>
              <a:t>Volete unirvi a noi?</a:t>
            </a:r>
            <a:endParaRPr sz="4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1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7" name="Google Shape;377;p41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8" name="Google Shape;378;p41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9" name="Google Shape;379;p41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0" name="Google Shape;380;p41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1" name="Google Shape;381;p41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2" name="Google Shape;382;p41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3" name="Google Shape;383;p41"/>
          <p:cNvSpPr txBox="1"/>
          <p:nvPr/>
        </p:nvSpPr>
        <p:spPr>
          <a:xfrm>
            <a:off x="940099" y="2742600"/>
            <a:ext cx="25392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Char char="•"/>
            </a:pPr>
            <a:r>
              <a:rPr lang="en" sz="2400" dirty="0" smtClean="0">
                <a:solidFill>
                  <a:srgbClr val="873989"/>
                </a:solidFill>
              </a:rPr>
              <a:t>Workshop</a:t>
            </a:r>
          </a:p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Char char="•"/>
            </a:pPr>
            <a:r>
              <a:rPr lang="en" sz="2400" dirty="0" smtClean="0">
                <a:solidFill>
                  <a:srgbClr val="873989"/>
                </a:solidFill>
              </a:rPr>
              <a:t>Seminari</a:t>
            </a:r>
          </a:p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Char char="•"/>
            </a:pPr>
            <a:r>
              <a:rPr lang="en" sz="2400" dirty="0" smtClean="0">
                <a:solidFill>
                  <a:srgbClr val="873989"/>
                </a:solidFill>
              </a:rPr>
              <a:t>Meetup</a:t>
            </a:r>
          </a:p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Char char="•"/>
            </a:pPr>
            <a:r>
              <a:rPr lang="en" sz="2400" dirty="0" smtClean="0">
                <a:solidFill>
                  <a:srgbClr val="873989"/>
                </a:solidFill>
              </a:rPr>
              <a:t>Conferenze</a:t>
            </a:r>
            <a:endParaRPr sz="2400" dirty="0"/>
          </a:p>
        </p:txBody>
      </p:sp>
      <p:sp>
        <p:nvSpPr>
          <p:cNvPr id="384" name="Google Shape;384;p41"/>
          <p:cNvSpPr txBox="1"/>
          <p:nvPr/>
        </p:nvSpPr>
        <p:spPr>
          <a:xfrm>
            <a:off x="3231058" y="2731450"/>
            <a:ext cx="285845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dirty="0" smtClean="0">
                <a:solidFill>
                  <a:srgbClr val="873989"/>
                </a:solidFill>
              </a:rPr>
              <a:t>Volontari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</a:pPr>
            <a:endParaRPr lang="en" sz="2400" b="1" dirty="0">
              <a:solidFill>
                <a:srgbClr val="873989"/>
              </a:solidFill>
            </a:endParaRPr>
          </a:p>
          <a:p>
            <a:pPr marL="299085" marR="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dirty="0" smtClean="0">
                <a:solidFill>
                  <a:srgbClr val="873989"/>
                </a:solidFill>
              </a:rPr>
              <a:t>Ospiti per </a:t>
            </a:r>
            <a:r>
              <a:rPr lang="en" sz="2400" b="1" dirty="0">
                <a:solidFill>
                  <a:srgbClr val="873989"/>
                </a:solidFill>
              </a:rPr>
              <a:t>talk e workshop</a:t>
            </a:r>
            <a:endParaRPr sz="2400" b="1" dirty="0">
              <a:solidFill>
                <a:srgbClr val="873989"/>
              </a:solidFill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6669150" y="2742600"/>
            <a:ext cx="23262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508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dirty="0" smtClean="0">
                <a:solidFill>
                  <a:srgbClr val="873989"/>
                </a:solidFill>
              </a:rPr>
              <a:t>Partnership</a:t>
            </a:r>
          </a:p>
          <a:p>
            <a:pPr marR="508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</a:pPr>
            <a:endParaRPr sz="2400" b="1" dirty="0">
              <a:solidFill>
                <a:srgbClr val="873989"/>
              </a:solidFill>
            </a:endParaRPr>
          </a:p>
          <a:p>
            <a:pPr marL="299085" marR="5080" lvl="0" indent="-3498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Char char="•"/>
            </a:pPr>
            <a:r>
              <a:rPr lang="en" sz="2400" b="1" dirty="0">
                <a:solidFill>
                  <a:srgbClr val="873989"/>
                </a:solidFill>
              </a:rPr>
              <a:t>Sponsorship</a:t>
            </a:r>
            <a:endParaRPr sz="2400" b="1" dirty="0">
              <a:solidFill>
                <a:srgbClr val="873989"/>
              </a:solidFill>
            </a:endParaRPr>
          </a:p>
        </p:txBody>
      </p:sp>
      <p:pic>
        <p:nvPicPr>
          <p:cNvPr id="386" name="Google Shape;386;p41"/>
          <p:cNvPicPr preferRelativeResize="0"/>
          <p:nvPr/>
        </p:nvPicPr>
        <p:blipFill rotWithShape="1">
          <a:blip r:embed="rId7">
            <a:alphaModFix/>
          </a:blip>
          <a:srcRect l="3788" t="24785" r="2910" b="4297"/>
          <a:stretch/>
        </p:blipFill>
        <p:spPr>
          <a:xfrm>
            <a:off x="5447997" y="179833"/>
            <a:ext cx="3547353" cy="152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2" name="Google Shape;392;p42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3" name="Google Shape;393;p42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/>
          </p:nvPr>
        </p:nvSpPr>
        <p:spPr>
          <a:xfrm>
            <a:off x="923351" y="476800"/>
            <a:ext cx="4463023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i="0" dirty="0" smtClean="0">
                <a:latin typeface="Arial"/>
                <a:ea typeface="Arial"/>
                <a:cs typeface="Arial"/>
                <a:sym typeface="Arial"/>
              </a:rPr>
              <a:t>Seguiteci sui nostri social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1412777" y="2377950"/>
            <a:ext cx="1518491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4"/>
              </a:rPr>
              <a:t>https://twitter.com/Rladies</a:t>
            </a:r>
            <a:r>
              <a:rPr lang="en" u="sng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4"/>
              </a:rPr>
              <a:t>Bari</a:t>
            </a:r>
            <a:r>
              <a:rPr lang="en" dirty="0">
                <a:latin typeface="+mn-lt"/>
                <a:ea typeface="Verdana"/>
                <a:cs typeface="Verdana"/>
                <a:sym typeface="Verdana"/>
              </a:rPr>
              <a:t> </a:t>
            </a:r>
            <a:endParaRPr sz="1400" dirty="0">
              <a:latin typeface="+mn-lt"/>
              <a:ea typeface="Verdana"/>
              <a:cs typeface="Verdana"/>
              <a:sym typeface="Verdana"/>
            </a:endParaRPr>
          </a:p>
        </p:txBody>
      </p:sp>
      <p:sp>
        <p:nvSpPr>
          <p:cNvPr id="396" name="Google Shape;396;p42"/>
          <p:cNvSpPr txBox="1"/>
          <p:nvPr/>
        </p:nvSpPr>
        <p:spPr>
          <a:xfrm>
            <a:off x="1412777" y="3027376"/>
            <a:ext cx="2043614" cy="23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n-lt"/>
                <a:ea typeface="Verdana"/>
                <a:cs typeface="Verdana"/>
                <a:sym typeface="Verdana"/>
              </a:rPr>
              <a:t>https://</a:t>
            </a:r>
            <a:r>
              <a:rPr lang="en" u="sng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5"/>
              </a:rPr>
              <a:t>www.meetup.com/R-Ladies-Bari/</a:t>
            </a:r>
            <a:endParaRPr sz="1400" dirty="0">
              <a:latin typeface="+mn-lt"/>
              <a:ea typeface="Verdana"/>
              <a:cs typeface="Verdana"/>
              <a:sym typeface="Verdana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1412775" y="3675818"/>
            <a:ext cx="2154033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n-lt"/>
                <a:ea typeface="Verdana"/>
                <a:cs typeface="Verdana"/>
                <a:sym typeface="Verdana"/>
              </a:rPr>
              <a:t>https://</a:t>
            </a:r>
            <a:r>
              <a:rPr lang="en" u="sng" dirty="0">
                <a:solidFill>
                  <a:schemeClr val="hlink"/>
                </a:solidFill>
                <a:latin typeface="+mn-lt"/>
                <a:ea typeface="Verdana"/>
                <a:cs typeface="Verdana"/>
                <a:sym typeface="Verdana"/>
                <a:hlinkClick r:id="rId6"/>
              </a:rPr>
              <a:t>www.facebook.com/rladiesbari/</a:t>
            </a:r>
            <a:endParaRPr sz="1400" dirty="0">
              <a:latin typeface="+mn-lt"/>
              <a:ea typeface="Verdana"/>
              <a:cs typeface="Verdana"/>
              <a:sym typeface="Verdana"/>
            </a:endParaRPr>
          </a:p>
        </p:txBody>
      </p:sp>
      <p:sp>
        <p:nvSpPr>
          <p:cNvPr id="398" name="Google Shape;398;p42"/>
          <p:cNvSpPr/>
          <p:nvPr/>
        </p:nvSpPr>
        <p:spPr>
          <a:xfrm>
            <a:off x="665000" y="2366996"/>
            <a:ext cx="408431" cy="40792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0" name="Google Shape;400;p42"/>
          <p:cNvSpPr/>
          <p:nvPr/>
        </p:nvSpPr>
        <p:spPr>
          <a:xfrm>
            <a:off x="655856" y="2993286"/>
            <a:ext cx="338328" cy="3379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1" name="Google Shape;401;p42"/>
          <p:cNvSpPr/>
          <p:nvPr/>
        </p:nvSpPr>
        <p:spPr>
          <a:xfrm>
            <a:off x="665000" y="3638222"/>
            <a:ext cx="329184" cy="32877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02" name="Google Shape;402;p42"/>
          <p:cNvSpPr txBox="1"/>
          <p:nvPr/>
        </p:nvSpPr>
        <p:spPr>
          <a:xfrm>
            <a:off x="5552843" y="1645827"/>
            <a:ext cx="3227700" cy="23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 smtClean="0">
                <a:solidFill>
                  <a:srgbClr val="873989"/>
                </a:solidFill>
              </a:rPr>
              <a:t>Scriveteci a</a:t>
            </a:r>
            <a:endParaRPr sz="3000" dirty="0">
              <a:solidFill>
                <a:srgbClr val="873989"/>
              </a:solidFill>
            </a:endParaRPr>
          </a:p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873989"/>
              </a:solidFill>
            </a:endParaRPr>
          </a:p>
          <a:p>
            <a:pPr marL="12065" marR="5080" lvl="0" indent="-6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873989"/>
                </a:solidFill>
              </a:rPr>
              <a:t>bari@rladies.org</a:t>
            </a:r>
            <a:endParaRPr sz="3000" b="1" dirty="0">
              <a:solidFill>
                <a:srgbClr val="873989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4832557" y="1689995"/>
            <a:ext cx="646429" cy="925786"/>
            <a:chOff x="4876402" y="2675888"/>
            <a:chExt cx="646429" cy="925786"/>
          </a:xfrm>
        </p:grpSpPr>
        <p:sp>
          <p:nvSpPr>
            <p:cNvPr id="399" name="Google Shape;399;p42"/>
            <p:cNvSpPr txBox="1"/>
            <p:nvPr/>
          </p:nvSpPr>
          <p:spPr>
            <a:xfrm>
              <a:off x="5058775" y="3127781"/>
              <a:ext cx="327600" cy="23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u="sng" dirty="0" smtClean="0">
                  <a:latin typeface="Verdana"/>
                  <a:ea typeface="Verdana"/>
                  <a:cs typeface="Verdana"/>
                  <a:sym typeface="Verdana"/>
                </a:rPr>
                <a:t> </a:t>
              </a:r>
              <a:endParaRPr sz="1400" dirty="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5071475" y="3457016"/>
              <a:ext cx="256539" cy="51940"/>
            </a:xfrm>
            <a:custGeom>
              <a:avLst/>
              <a:gdLst/>
              <a:ahLst/>
              <a:cxnLst/>
              <a:rect l="l" t="t" r="r" b="b"/>
              <a:pathLst>
                <a:path w="256539" h="52070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5071475" y="3430917"/>
              <a:ext cx="256539" cy="52069"/>
            </a:xfrm>
            <a:custGeom>
              <a:avLst/>
              <a:gdLst/>
              <a:ahLst/>
              <a:cxnLst/>
              <a:rect l="l" t="t" r="r" b="b"/>
              <a:pathLst>
                <a:path w="256539" h="52069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5071475" y="3534364"/>
              <a:ext cx="256539" cy="67310"/>
            </a:xfrm>
            <a:custGeom>
              <a:avLst/>
              <a:gdLst/>
              <a:ahLst/>
              <a:cxnLst/>
              <a:rect l="l" t="t" r="r" b="b"/>
              <a:pathLst>
                <a:path w="256539" h="67310" extrusionOk="0">
                  <a:moveTo>
                    <a:pt x="0" y="0"/>
                  </a:moveTo>
                  <a:lnTo>
                    <a:pt x="0" y="9651"/>
                  </a:lnTo>
                  <a:lnTo>
                    <a:pt x="1524" y="17906"/>
                  </a:lnTo>
                  <a:lnTo>
                    <a:pt x="6096" y="26034"/>
                  </a:lnTo>
                  <a:lnTo>
                    <a:pt x="12191" y="32765"/>
                  </a:lnTo>
                  <a:lnTo>
                    <a:pt x="21336" y="36956"/>
                  </a:lnTo>
                  <a:lnTo>
                    <a:pt x="117348" y="65658"/>
                  </a:lnTo>
                  <a:lnTo>
                    <a:pt x="128015" y="67055"/>
                  </a:lnTo>
                  <a:lnTo>
                    <a:pt x="138684" y="65658"/>
                  </a:lnTo>
                  <a:lnTo>
                    <a:pt x="234696" y="36956"/>
                  </a:lnTo>
                  <a:lnTo>
                    <a:pt x="243839" y="32765"/>
                  </a:lnTo>
                  <a:lnTo>
                    <a:pt x="249936" y="26034"/>
                  </a:lnTo>
                  <a:lnTo>
                    <a:pt x="254508" y="17906"/>
                  </a:lnTo>
                  <a:lnTo>
                    <a:pt x="256032" y="9651"/>
                  </a:lnTo>
                  <a:lnTo>
                    <a:pt x="25603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5041121" y="2995533"/>
              <a:ext cx="91439" cy="381000"/>
            </a:xfrm>
            <a:custGeom>
              <a:avLst/>
              <a:gdLst/>
              <a:ahLst/>
              <a:cxnLst/>
              <a:rect l="l" t="t" r="r" b="b"/>
              <a:pathLst>
                <a:path w="91439" h="381000" extrusionOk="0">
                  <a:moveTo>
                    <a:pt x="91186" y="381000"/>
                  </a:moveTo>
                  <a:lnTo>
                    <a:pt x="37718" y="162686"/>
                  </a:lnTo>
                  <a:lnTo>
                    <a:pt x="0" y="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4876402" y="2675888"/>
              <a:ext cx="646429" cy="701039"/>
            </a:xfrm>
            <a:custGeom>
              <a:avLst/>
              <a:gdLst/>
              <a:ahLst/>
              <a:cxnLst/>
              <a:rect l="l" t="t" r="r" b="b"/>
              <a:pathLst>
                <a:path w="646429" h="701039" extrusionOk="0">
                  <a:moveTo>
                    <a:pt x="451738" y="701040"/>
                  </a:moveTo>
                  <a:lnTo>
                    <a:pt x="459359" y="670432"/>
                  </a:lnTo>
                  <a:lnTo>
                    <a:pt x="470026" y="641350"/>
                  </a:lnTo>
                  <a:lnTo>
                    <a:pt x="482346" y="613537"/>
                  </a:lnTo>
                  <a:lnTo>
                    <a:pt x="496062" y="588518"/>
                  </a:lnTo>
                  <a:lnTo>
                    <a:pt x="511429" y="564895"/>
                  </a:lnTo>
                  <a:lnTo>
                    <a:pt x="526669" y="541401"/>
                  </a:lnTo>
                  <a:lnTo>
                    <a:pt x="560451" y="496950"/>
                  </a:lnTo>
                  <a:lnTo>
                    <a:pt x="592582" y="452500"/>
                  </a:lnTo>
                  <a:lnTo>
                    <a:pt x="620141" y="405384"/>
                  </a:lnTo>
                  <a:lnTo>
                    <a:pt x="638556" y="352551"/>
                  </a:lnTo>
                  <a:lnTo>
                    <a:pt x="644651" y="308229"/>
                  </a:lnTo>
                  <a:lnTo>
                    <a:pt x="646176" y="292988"/>
                  </a:lnTo>
                  <a:lnTo>
                    <a:pt x="643128" y="262381"/>
                  </a:lnTo>
                  <a:lnTo>
                    <a:pt x="638556" y="233299"/>
                  </a:lnTo>
                  <a:lnTo>
                    <a:pt x="620141" y="179069"/>
                  </a:lnTo>
                  <a:lnTo>
                    <a:pt x="591058" y="129159"/>
                  </a:lnTo>
                  <a:lnTo>
                    <a:pt x="551180" y="86106"/>
                  </a:lnTo>
                  <a:lnTo>
                    <a:pt x="503809" y="50037"/>
                  </a:lnTo>
                  <a:lnTo>
                    <a:pt x="448691" y="23622"/>
                  </a:lnTo>
                  <a:lnTo>
                    <a:pt x="387350" y="5587"/>
                  </a:lnTo>
                  <a:lnTo>
                    <a:pt x="323088" y="0"/>
                  </a:lnTo>
                  <a:lnTo>
                    <a:pt x="258825" y="5587"/>
                  </a:lnTo>
                  <a:lnTo>
                    <a:pt x="197485" y="23622"/>
                  </a:lnTo>
                  <a:lnTo>
                    <a:pt x="142367" y="50037"/>
                  </a:lnTo>
                  <a:lnTo>
                    <a:pt x="94996" y="86106"/>
                  </a:lnTo>
                  <a:lnTo>
                    <a:pt x="55118" y="129159"/>
                  </a:lnTo>
                  <a:lnTo>
                    <a:pt x="26035" y="179069"/>
                  </a:lnTo>
                  <a:lnTo>
                    <a:pt x="7620" y="233299"/>
                  </a:lnTo>
                  <a:lnTo>
                    <a:pt x="0" y="292988"/>
                  </a:lnTo>
                  <a:lnTo>
                    <a:pt x="7620" y="352551"/>
                  </a:lnTo>
                  <a:lnTo>
                    <a:pt x="26035" y="405384"/>
                  </a:lnTo>
                  <a:lnTo>
                    <a:pt x="53594" y="452500"/>
                  </a:lnTo>
                  <a:lnTo>
                    <a:pt x="85725" y="496950"/>
                  </a:lnTo>
                  <a:lnTo>
                    <a:pt x="119507" y="541401"/>
                  </a:lnTo>
                  <a:lnTo>
                    <a:pt x="134747" y="564895"/>
                  </a:lnTo>
                  <a:lnTo>
                    <a:pt x="150113" y="588518"/>
                  </a:lnTo>
                  <a:lnTo>
                    <a:pt x="163830" y="613537"/>
                  </a:lnTo>
                  <a:lnTo>
                    <a:pt x="176149" y="641350"/>
                  </a:lnTo>
                  <a:lnTo>
                    <a:pt x="186817" y="670432"/>
                  </a:lnTo>
                  <a:lnTo>
                    <a:pt x="194437" y="70104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5266546" y="2995533"/>
              <a:ext cx="88900" cy="381000"/>
            </a:xfrm>
            <a:custGeom>
              <a:avLst/>
              <a:gdLst/>
              <a:ahLst/>
              <a:cxnLst/>
              <a:rect l="l" t="t" r="r" b="b"/>
              <a:pathLst>
                <a:path w="88900" h="381000" extrusionOk="0">
                  <a:moveTo>
                    <a:pt x="88391" y="0"/>
                  </a:moveTo>
                  <a:lnTo>
                    <a:pt x="51815" y="162686"/>
                  </a:lnTo>
                  <a:lnTo>
                    <a:pt x="0" y="38100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5086715" y="2983356"/>
              <a:ext cx="226060" cy="43180"/>
            </a:xfrm>
            <a:custGeom>
              <a:avLst/>
              <a:gdLst/>
              <a:ahLst/>
              <a:cxnLst/>
              <a:rect l="l" t="t" r="r" b="b"/>
              <a:pathLst>
                <a:path w="226060" h="43180" extrusionOk="0">
                  <a:moveTo>
                    <a:pt x="0" y="3937"/>
                  </a:moveTo>
                  <a:lnTo>
                    <a:pt x="51816" y="42671"/>
                  </a:lnTo>
                  <a:lnTo>
                    <a:pt x="103632" y="3937"/>
                  </a:lnTo>
                  <a:lnTo>
                    <a:pt x="108204" y="1396"/>
                  </a:lnTo>
                  <a:lnTo>
                    <a:pt x="112775" y="0"/>
                  </a:lnTo>
                  <a:lnTo>
                    <a:pt x="117348" y="1396"/>
                  </a:lnTo>
                  <a:lnTo>
                    <a:pt x="121920" y="3937"/>
                  </a:lnTo>
                  <a:lnTo>
                    <a:pt x="173736" y="42671"/>
                  </a:lnTo>
                  <a:lnTo>
                    <a:pt x="225551" y="3937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473595" y="1135498"/>
            <a:ext cx="4185202" cy="21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88398A"/>
                </a:solidFill>
              </a:rPr>
              <a:t>Perché siamo qui</a:t>
            </a:r>
            <a:endParaRPr b="1" dirty="0">
              <a:solidFill>
                <a:srgbClr val="88398A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Leadership femminile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Siamo parte di una grande famiglia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Passione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Unire </a:t>
            </a:r>
            <a:r>
              <a:rPr lang="en" dirty="0"/>
              <a:t>gli appassionati della data science &amp; </a:t>
            </a:r>
            <a:r>
              <a:rPr lang="en" dirty="0" smtClean="0"/>
              <a:t>ML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Nuove </a:t>
            </a:r>
            <a:r>
              <a:rPr lang="en" dirty="0"/>
              <a:t>idee</a:t>
            </a:r>
            <a:endParaRPr dirty="0"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5786700" cy="5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88398A"/>
                </a:solidFill>
              </a:rPr>
              <a:t>La nostra mission </a:t>
            </a:r>
            <a:r>
              <a:rPr lang="en" dirty="0"/>
              <a:t>è </a:t>
            </a:r>
            <a:r>
              <a:rPr lang="en" dirty="0" smtClean="0"/>
              <a:t>semplice</a:t>
            </a:r>
            <a:br>
              <a:rPr lang="en" dirty="0" smtClean="0"/>
            </a:br>
            <a:endParaRPr dirty="0">
              <a:solidFill>
                <a:srgbClr val="88398A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2038998" y="3831178"/>
            <a:ext cx="3625005" cy="1227900"/>
            <a:chOff x="2626475" y="3852150"/>
            <a:chExt cx="3625005" cy="1227900"/>
          </a:xfrm>
        </p:grpSpPr>
        <p:sp>
          <p:nvSpPr>
            <p:cNvPr id="142" name="Google Shape;142;p24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145" name="Google Shape;145;p24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2"/>
          </p:nvPr>
        </p:nvSpPr>
        <p:spPr>
          <a:xfrm>
            <a:off x="4994853" y="1227278"/>
            <a:ext cx="3681620" cy="2314429"/>
          </a:xfrm>
          <a:prstGeom prst="rect">
            <a:avLst/>
          </a:prstGeom>
          <a:solidFill>
            <a:srgbClr val="88398A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I nostri obiettivi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Meetup </a:t>
            </a:r>
            <a:r>
              <a:rPr lang="en" dirty="0" smtClean="0">
                <a:solidFill>
                  <a:srgbClr val="D3D3D3"/>
                </a:solidFill>
              </a:rPr>
              <a:t>mensili</a:t>
            </a:r>
            <a:endParaRPr dirty="0">
              <a:solidFill>
                <a:srgbClr val="D3D3D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Facilitare </a:t>
            </a:r>
            <a:r>
              <a:rPr lang="en" dirty="0" smtClean="0">
                <a:solidFill>
                  <a:srgbClr val="D3D3D3"/>
                </a:solidFill>
              </a:rPr>
              <a:t>l’apprendimento di </a:t>
            </a:r>
            <a:r>
              <a:rPr lang="en" b="1" dirty="0" smtClean="0">
                <a:solidFill>
                  <a:srgbClr val="D3D3D3"/>
                </a:solidFill>
              </a:rPr>
              <a:t>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b="1" dirty="0" smtClean="0">
                <a:solidFill>
                  <a:srgbClr val="D3D3D3"/>
                </a:solidFill>
              </a:rPr>
              <a:t>Sostenere e tutorare le donne nella </a:t>
            </a:r>
            <a:r>
              <a:rPr lang="en" dirty="0" smtClean="0">
                <a:solidFill>
                  <a:srgbClr val="D3D3D3"/>
                </a:solidFill>
              </a:rPr>
              <a:t>programmazione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b="1" dirty="0" smtClean="0">
                <a:solidFill>
                  <a:srgbClr val="D3D3D3"/>
                </a:solidFill>
              </a:rPr>
              <a:t>Essere </a:t>
            </a:r>
            <a:r>
              <a:rPr lang="en" dirty="0">
                <a:solidFill>
                  <a:srgbClr val="D3D3D3"/>
                </a:solidFill>
              </a:rPr>
              <a:t>un punto di </a:t>
            </a:r>
            <a:r>
              <a:rPr lang="en" dirty="0" smtClean="0">
                <a:solidFill>
                  <a:srgbClr val="D3D3D3"/>
                </a:solidFill>
              </a:rPr>
              <a:t>riferimento </a:t>
            </a:r>
            <a:endParaRPr dirty="0">
              <a:solidFill>
                <a:srgbClr val="D3D3D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ctrTitle" idx="4294967295"/>
          </p:nvPr>
        </p:nvSpPr>
        <p:spPr>
          <a:xfrm>
            <a:off x="937100" y="321675"/>
            <a:ext cx="80400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88398A"/>
                </a:solidFill>
              </a:rPr>
              <a:t>Chi siamo e dove siamo oggi?</a:t>
            </a:r>
            <a:endParaRPr sz="3600">
              <a:solidFill>
                <a:srgbClr val="88398A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uppo 5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157" name="Google Shape;15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Immagine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</p:spPr>
        </p:pic>
      </p:grpSp>
      <p:grpSp>
        <p:nvGrpSpPr>
          <p:cNvPr id="3" name="Gruppo 2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156" name="Google Shape;156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19" t="2937" r="44144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</p:spPr>
        </p:pic>
      </p:grpSp>
      <p:grpSp>
        <p:nvGrpSpPr>
          <p:cNvPr id="4" name="Gruppo 3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154" name="Google Shape;15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magine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</p:spPr>
        </p:pic>
      </p:grpSp>
      <p:grpSp>
        <p:nvGrpSpPr>
          <p:cNvPr id="5" name="Gruppo 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155" name="Google Shape;155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2572" r="94639" b="92642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i="1" dirty="0">
                <a:solidFill>
                  <a:srgbClr val="88398A"/>
                </a:solidFill>
              </a:rPr>
              <a:t>R-LADIES </a:t>
            </a:r>
            <a:endParaRPr sz="7200" i="1" dirty="0">
              <a:solidFill>
                <a:srgbClr val="88398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i="1" dirty="0">
                <a:solidFill>
                  <a:srgbClr val="88398A"/>
                </a:solidFill>
              </a:rPr>
              <a:t>BARI</a:t>
            </a:r>
            <a:endParaRPr sz="7200" i="1" dirty="0">
              <a:solidFill>
                <a:srgbClr val="88398A"/>
              </a:solidFill>
            </a:endParaRPr>
          </a:p>
        </p:txBody>
      </p:sp>
      <p:grpSp>
        <p:nvGrpSpPr>
          <p:cNvPr id="163" name="Google Shape;163;p26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164" name="Google Shape;164;p2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13" y="261938"/>
            <a:ext cx="3514725" cy="46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sz="3600" b="0" u="sng" dirty="0" smtClean="0">
                <a:solidFill>
                  <a:schemeClr val="hlink"/>
                </a:solidFill>
                <a:hlinkClick r:id="rId4"/>
              </a:rPr>
              <a:t>ShinyApp</a:t>
            </a:r>
            <a:r>
              <a:rPr lang="en" sz="3600" b="0" u="sng" dirty="0" smtClean="0">
                <a:solidFill>
                  <a:schemeClr val="hlink"/>
                </a:solidFill>
              </a:rPr>
              <a:t/>
            </a:r>
            <a:br>
              <a:rPr lang="en" sz="3600" b="0" u="sng" dirty="0" smtClean="0">
                <a:solidFill>
                  <a:schemeClr val="hlink"/>
                </a:solidFill>
              </a:rPr>
            </a:br>
            <a:r>
              <a:rPr lang="it-IT" sz="1600" b="0" u="sng" dirty="0" smtClean="0">
                <a:solidFill>
                  <a:schemeClr val="hlink"/>
                </a:solidFill>
              </a:rPr>
              <a:t>https</a:t>
            </a:r>
            <a:r>
              <a:rPr lang="it-IT" sz="1600" b="0" u="sng" dirty="0">
                <a:solidFill>
                  <a:schemeClr val="hlink"/>
                </a:solidFill>
              </a:rPr>
              <a:t>://gqueiroz.shinyapps.io/rshinylady/</a:t>
            </a:r>
            <a:endParaRPr sz="1600" b="0" dirty="0">
              <a:solidFill>
                <a:srgbClr val="88398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5" name="Google Shape;175;p27"/>
          <p:cNvSpPr/>
          <p:nvPr/>
        </p:nvSpPr>
        <p:spPr>
          <a:xfrm>
            <a:off x="4712925" y="985275"/>
            <a:ext cx="3916289" cy="391171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noFill/>
          <a:ln w="24375" cap="flat" cmpd="sng">
            <a:solidFill>
              <a:srgbClr val="8A81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6" name="Google Shape;176;p2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7" name="Google Shape;177;p27"/>
          <p:cNvSpPr/>
          <p:nvPr/>
        </p:nvSpPr>
        <p:spPr>
          <a:xfrm>
            <a:off x="469375" y="986325"/>
            <a:ext cx="3916289" cy="391171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noFill/>
          <a:ln w="24375" cap="flat" cmpd="sng">
            <a:solidFill>
              <a:srgbClr val="8A81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27"/>
          <p:cNvSpPr txBox="1"/>
          <p:nvPr/>
        </p:nvSpPr>
        <p:spPr>
          <a:xfrm>
            <a:off x="670575" y="1074350"/>
            <a:ext cx="3519000" cy="22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666666"/>
                </a:solidFill>
              </a:rPr>
              <a:t>Giovanna de Vincenzo</a:t>
            </a:r>
            <a:endParaRPr sz="1800" b="1" i="1" dirty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 smtClean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 smtClean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 dirty="0">
              <a:solidFill>
                <a:srgbClr val="666666"/>
              </a:solidFill>
            </a:endParaRPr>
          </a:p>
          <a:p>
            <a:pPr marL="299085" marR="0" lvl="0" indent="-3117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299085" indent="-311785"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t-IT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it-IT" sz="1600" dirty="0" err="1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UniBA</a:t>
            </a:r>
            <a:endParaRPr lang="en" sz="1600" dirty="0" smtClean="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3117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dirty="0"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3117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Interessi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4887876" y="1112650"/>
            <a:ext cx="36885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dirty="0">
                <a:solidFill>
                  <a:srgbClr val="666666"/>
                </a:solidFill>
              </a:rPr>
              <a:t>Francesca Lamontanara</a:t>
            </a:r>
            <a:endParaRPr sz="1800" b="1" i="1" dirty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 smtClean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1800" b="1" i="1" dirty="0" smtClean="0">
              <a:solidFill>
                <a:srgbClr val="666666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 dirty="0">
              <a:solidFill>
                <a:srgbClr val="6666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•"/>
            </a:pP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dirty="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342900"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it-IT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it-IT" sz="1600" dirty="0" err="1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UniBA</a:t>
            </a:r>
            <a:endParaRPr lang="it-IT" sz="1600" dirty="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342900">
              <a:buClr>
                <a:srgbClr val="666666"/>
              </a:buClr>
              <a:buSzPts val="1800"/>
              <a:buFont typeface="Arial"/>
              <a:buChar char="•"/>
            </a:pPr>
            <a:r>
              <a:rPr lang="it-IT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it-IT" sz="1600" b="1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</a:p>
          <a:p>
            <a:pPr marL="114300">
              <a:buClr>
                <a:srgbClr val="666666"/>
              </a:buClr>
              <a:buSzPts val="1800"/>
            </a:pPr>
            <a:r>
              <a:rPr lang="it-IT" sz="1600" b="1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it-IT" sz="1600" dirty="0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it-IT" sz="1600" dirty="0" err="1" smtClean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PoliBA</a:t>
            </a:r>
            <a:endParaRPr sz="1600" b="1" dirty="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•"/>
            </a:pP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ctrTitle" idx="4294967295"/>
          </p:nvPr>
        </p:nvSpPr>
        <p:spPr>
          <a:xfrm>
            <a:off x="937100" y="321675"/>
            <a:ext cx="8040000" cy="66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88398A"/>
                </a:solidFill>
              </a:rPr>
              <a:t>Founders </a:t>
            </a:r>
            <a:r>
              <a:rPr lang="en" sz="3600" b="1" dirty="0" smtClean="0">
                <a:solidFill>
                  <a:srgbClr val="88398A"/>
                </a:solidFill>
              </a:rPr>
              <a:t>of R-Ladies </a:t>
            </a:r>
            <a:r>
              <a:rPr lang="en" sz="3600" b="1" dirty="0">
                <a:solidFill>
                  <a:srgbClr val="88398A"/>
                </a:solidFill>
              </a:rPr>
              <a:t>Bari</a:t>
            </a:r>
            <a:endParaRPr sz="3600" b="1" dirty="0">
              <a:solidFill>
                <a:srgbClr val="88398A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53" y="1539329"/>
            <a:ext cx="808545" cy="808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Data science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010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Cos’è la Data Science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95" y="1750781"/>
            <a:ext cx="3146333" cy="2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6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92025" y="422500"/>
            <a:ext cx="4814110" cy="857400"/>
          </a:xfrm>
        </p:spPr>
        <p:txBody>
          <a:bodyPr/>
          <a:lstStyle/>
          <a:p>
            <a:r>
              <a:rPr lang="it-IT" dirty="0" smtClean="0"/>
              <a:t>Ambiti di applicazione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5" y="976236"/>
            <a:ext cx="7486238" cy="40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66413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432</Words>
  <Application>Microsoft Office PowerPoint</Application>
  <PresentationFormat>Presentazione su schermo (16:9)</PresentationFormat>
  <Paragraphs>110</Paragraphs>
  <Slides>27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27</vt:i4>
      </vt:variant>
    </vt:vector>
  </HeadingPairs>
  <TitlesOfParts>
    <vt:vector size="36" baseType="lpstr">
      <vt:lpstr>Arial</vt:lpstr>
      <vt:lpstr>Titillium Web</vt:lpstr>
      <vt:lpstr>Helvetica Neue</vt:lpstr>
      <vt:lpstr>Courier</vt:lpstr>
      <vt:lpstr>Calibri</vt:lpstr>
      <vt:lpstr>Verdana</vt:lpstr>
      <vt:lpstr>Comfortaa</vt:lpstr>
      <vt:lpstr>R-Ladies Template</vt:lpstr>
      <vt:lpstr>Office Theme</vt:lpstr>
      <vt:lpstr>Data science: cambia la tua vita con I dati</vt:lpstr>
      <vt:lpstr>Chi sono le RLadies?</vt:lpstr>
      <vt:lpstr>La nostra mission è semplice </vt:lpstr>
      <vt:lpstr>Chi siamo e dove siamo oggi?</vt:lpstr>
      <vt:lpstr>R-LADIES  BARI</vt:lpstr>
      <vt:lpstr>Founders of R-Ladies Bari</vt:lpstr>
      <vt:lpstr>Data science</vt:lpstr>
      <vt:lpstr>Cos’è la Data Science</vt:lpstr>
      <vt:lpstr>Ambiti di applicazione</vt:lpstr>
      <vt:lpstr>Data Science workflow</vt:lpstr>
      <vt:lpstr>Il Data Scientist Moderno</vt:lpstr>
      <vt:lpstr>Un mondo di strumenti</vt:lpstr>
      <vt:lpstr>R for Data Science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Perchè usare R? </vt:lpstr>
      <vt:lpstr>Perchè usare R? </vt:lpstr>
      <vt:lpstr>Coding in R</vt:lpstr>
      <vt:lpstr>Be ready  for the  journey!</vt:lpstr>
      <vt:lpstr>Ringraziamo i nostri partner &amp; host</vt:lpstr>
      <vt:lpstr>Eventi passati</vt:lpstr>
      <vt:lpstr>Volete unirvi a noi?</vt:lpstr>
      <vt:lpstr>Seguiteci sui nostri social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cambia la tua vita con I dati</dc:title>
  <dc:creator>Giovanna De Vincenzo</dc:creator>
  <cp:lastModifiedBy>Giovanna De Vincenzo</cp:lastModifiedBy>
  <cp:revision>12</cp:revision>
  <dcterms:modified xsi:type="dcterms:W3CDTF">2019-02-22T13:34:59Z</dcterms:modified>
</cp:coreProperties>
</file>